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9" r:id="rId3"/>
    <p:sldId id="257" r:id="rId4"/>
    <p:sldId id="258" r:id="rId5"/>
    <p:sldId id="271" r:id="rId6"/>
    <p:sldId id="269" r:id="rId7"/>
    <p:sldId id="260" r:id="rId8"/>
    <p:sldId id="270" r:id="rId9"/>
    <p:sldId id="261" r:id="rId10"/>
    <p:sldId id="265" r:id="rId11"/>
    <p:sldId id="272" r:id="rId12"/>
    <p:sldId id="273" r:id="rId13"/>
    <p:sldId id="262" r:id="rId14"/>
    <p:sldId id="263" r:id="rId15"/>
    <p:sldId id="266" r:id="rId16"/>
    <p:sldId id="264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F1BF37-17C0-442C-9735-C96FF105D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BFD1D-B4D2-4D5A-8072-C9C093E41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AB1BF-6CE3-4BCE-9B63-FFD3F125C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5199F-36F4-4955-BFC4-5DCD7238F6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91A11-229E-49B1-B86C-872B66CE8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2B31B-6EEB-4D4C-96DB-E024619AC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306E-4D53-4AEC-A4FA-DFDF86AA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E2948-63B0-44F8-A419-CADCD3206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4F8F-5EAE-4B07-9E99-345C202D4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34B1F-6C7A-4189-BA7A-6414E1271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6415-DC4F-4D86-A64D-3A67FC2EC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CD2EAC-5939-4DFE-9537-ED3091906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143000"/>
          </a:xfrm>
        </p:spPr>
        <p:txBody>
          <a:bodyPr/>
          <a:lstStyle/>
          <a:p>
            <a:r>
              <a:rPr lang="ru-RU" b="1" dirty="0" smtClean="0"/>
              <a:t>Изучение </a:t>
            </a:r>
            <a:br>
              <a:rPr lang="ru-RU" b="1" dirty="0" smtClean="0"/>
            </a:br>
            <a:r>
              <a:rPr lang="ru-RU" b="1" dirty="0" smtClean="0"/>
              <a:t>психологических</a:t>
            </a:r>
            <a:br>
              <a:rPr lang="ru-RU" b="1" dirty="0" smtClean="0"/>
            </a:br>
            <a:r>
              <a:rPr lang="ru-RU" b="1" dirty="0" smtClean="0"/>
              <a:t>параметров первоклассников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6400800" cy="17526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15 ноября 2012 г.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DSC087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14293">
            <a:off x="5055904" y="4176538"/>
            <a:ext cx="2987824" cy="22408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DSC089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53133">
            <a:off x="6392106" y="548053"/>
            <a:ext cx="2339752" cy="17548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DSC089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41149">
            <a:off x="5793145" y="2566382"/>
            <a:ext cx="2843808" cy="21328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DSC0888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547664" y="3717032"/>
            <a:ext cx="2880320" cy="19987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793037" cy="1143000"/>
          </a:xfrm>
        </p:spPr>
        <p:txBody>
          <a:bodyPr/>
          <a:lstStyle/>
          <a:p>
            <a:r>
              <a:rPr lang="ru-RU" dirty="0" smtClean="0"/>
              <a:t>1 узор: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1560" y="1340768"/>
            <a:ext cx="8132440" cy="4114800"/>
          </a:xfrm>
        </p:spPr>
        <p:txBody>
          <a:bodyPr/>
          <a:lstStyle/>
          <a:p>
            <a:r>
              <a:rPr lang="ru-RU" sz="2800" i="1" dirty="0" smtClean="0"/>
              <a:t>Точное воспроизведение узора </a:t>
            </a:r>
            <a:r>
              <a:rPr lang="ru-RU" sz="2800" i="1" dirty="0" smtClean="0"/>
              <a:t>– 29</a:t>
            </a:r>
          </a:p>
          <a:p>
            <a:r>
              <a:rPr lang="ru-RU" sz="2800" i="1" dirty="0" smtClean="0"/>
              <a:t>Отсутствие сходства даже в отдельных элементах – 1 </a:t>
            </a:r>
          </a:p>
          <a:p>
            <a:r>
              <a:rPr lang="ru-RU" sz="2800" b="1" i="1" dirty="0" smtClean="0">
                <a:solidFill>
                  <a:schemeClr val="tx2"/>
                </a:solidFill>
              </a:rPr>
              <a:t>2 узор:</a:t>
            </a:r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i="1" dirty="0" smtClean="0"/>
              <a:t>Точное воспроизведение узора – </a:t>
            </a:r>
            <a:r>
              <a:rPr lang="ru-RU" sz="2800" i="1" dirty="0" smtClean="0"/>
              <a:t>26</a:t>
            </a:r>
            <a:endParaRPr lang="ru-RU" sz="2800" i="1" dirty="0" smtClean="0"/>
          </a:p>
          <a:p>
            <a:r>
              <a:rPr lang="ru-RU" sz="2800" i="1" dirty="0" smtClean="0"/>
              <a:t>Воспроизведение</a:t>
            </a:r>
            <a:r>
              <a:rPr lang="ru-RU" sz="2800" i="1" dirty="0" smtClean="0"/>
              <a:t>, в котором имеется лишь сходство </a:t>
            </a:r>
            <a:r>
              <a:rPr lang="ru-RU" sz="2800" i="1" dirty="0" smtClean="0"/>
              <a:t>отдельных элементов –3</a:t>
            </a:r>
          </a:p>
          <a:p>
            <a:r>
              <a:rPr lang="ru-RU" sz="2800" i="1" dirty="0" smtClean="0"/>
              <a:t>Отсутствие сходства даже в отдельных элементах – 1 </a:t>
            </a:r>
          </a:p>
          <a:p>
            <a:endParaRPr lang="ru-RU" sz="2800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узор: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17713"/>
            <a:ext cx="7911480" cy="4114800"/>
          </a:xfrm>
        </p:spPr>
        <p:txBody>
          <a:bodyPr/>
          <a:lstStyle/>
          <a:p>
            <a:r>
              <a:rPr lang="ru-RU" i="1" dirty="0" smtClean="0"/>
              <a:t>Точное воспроизведение узора – </a:t>
            </a:r>
            <a:r>
              <a:rPr lang="ru-RU" i="1" dirty="0" smtClean="0"/>
              <a:t>21</a:t>
            </a:r>
            <a:endParaRPr lang="ru-RU" i="1" dirty="0" smtClean="0"/>
          </a:p>
          <a:p>
            <a:r>
              <a:rPr lang="ru-RU" i="1" dirty="0" smtClean="0"/>
              <a:t>Воспроизведение</a:t>
            </a:r>
            <a:r>
              <a:rPr lang="ru-RU" i="1" dirty="0" smtClean="0"/>
              <a:t>, содержащее ошибку в одном </a:t>
            </a:r>
            <a:r>
              <a:rPr lang="ru-RU" i="1" dirty="0" smtClean="0"/>
              <a:t>элементе –4</a:t>
            </a:r>
            <a:endParaRPr lang="ru-RU" i="1" dirty="0" smtClean="0"/>
          </a:p>
          <a:p>
            <a:r>
              <a:rPr lang="ru-RU" i="1" dirty="0" smtClean="0"/>
              <a:t>Воспроизведение, в котором имеется лишь сходство отдельных элементов </a:t>
            </a:r>
            <a:r>
              <a:rPr lang="ru-RU" i="1" dirty="0" smtClean="0"/>
              <a:t>–4</a:t>
            </a:r>
            <a:endParaRPr lang="ru-RU" i="1" dirty="0" smtClean="0"/>
          </a:p>
          <a:p>
            <a:r>
              <a:rPr lang="ru-RU" i="1" dirty="0" smtClean="0"/>
              <a:t>Отсутствие сходства даже в отдельных элементах – 1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100 % - 12 чел.</a:t>
            </a:r>
          </a:p>
          <a:p>
            <a:r>
              <a:rPr lang="ru-RU" dirty="0" smtClean="0"/>
              <a:t>С 1-2 ошибками – 7 чел.</a:t>
            </a:r>
          </a:p>
          <a:p>
            <a:r>
              <a:rPr lang="ru-RU" dirty="0" smtClean="0"/>
              <a:t>С несколькими ошибками- 10 чел.</a:t>
            </a:r>
          </a:p>
          <a:p>
            <a:r>
              <a:rPr lang="ru-RU" dirty="0" smtClean="0"/>
              <a:t>Не справился – 1 человек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891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 rot="5400000">
            <a:off x="-1091783" y="1085697"/>
            <a:ext cx="6864085" cy="4680520"/>
          </a:xfrm>
        </p:spPr>
      </p:pic>
      <p:pic>
        <p:nvPicPr>
          <p:cNvPr id="5" name="Рисунок 4" descr="DSC08919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rcRect l="2724"/>
          <a:stretch>
            <a:fillRect/>
          </a:stretch>
        </p:blipFill>
        <p:spPr>
          <a:xfrm rot="5400000">
            <a:off x="3356992" y="1070992"/>
            <a:ext cx="6858000" cy="471601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3347864" y="5805264"/>
            <a:ext cx="2160240" cy="864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Образец 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правило</a:t>
            </a:r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891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 rot="5400000">
            <a:off x="-1175284" y="1175284"/>
            <a:ext cx="6858000" cy="4507432"/>
          </a:xfrm>
        </p:spPr>
      </p:pic>
      <p:pic>
        <p:nvPicPr>
          <p:cNvPr id="5" name="Рисунок 4" descr="DSC08920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 rot="5400000">
            <a:off x="3355332" y="1072651"/>
            <a:ext cx="6861319" cy="471601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3347864" y="1556792"/>
            <a:ext cx="2160240" cy="864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Образец 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правило</a:t>
            </a:r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 (6-7 б.) – 9 чел. </a:t>
            </a:r>
          </a:p>
          <a:p>
            <a:r>
              <a:rPr lang="ru-RU" dirty="0" smtClean="0"/>
              <a:t>Выше нормы – 14 чел.</a:t>
            </a:r>
          </a:p>
          <a:p>
            <a:r>
              <a:rPr lang="ru-RU" dirty="0" smtClean="0"/>
              <a:t>Ниже нормы -7 чел.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892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 rot="5400000">
            <a:off x="-1034988" y="1034988"/>
            <a:ext cx="6858000" cy="4788024"/>
          </a:xfrm>
        </p:spPr>
      </p:pic>
      <p:pic>
        <p:nvPicPr>
          <p:cNvPr id="5" name="Рисунок 4" descr="DSC08922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 rot="5400000">
            <a:off x="3413372" y="1158628"/>
            <a:ext cx="6889256" cy="4572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3131840" y="5013176"/>
            <a:ext cx="2160240" cy="864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Первая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буква</a:t>
            </a:r>
            <a:endParaRPr kumimoji="0" lang="ru-RU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100 % (без ошибок) - 23 чел.</a:t>
            </a:r>
          </a:p>
          <a:p>
            <a:r>
              <a:rPr lang="ru-RU" dirty="0" smtClean="0"/>
              <a:t>2 ошибки – 5 чел. </a:t>
            </a:r>
          </a:p>
          <a:p>
            <a:r>
              <a:rPr lang="ru-RU" dirty="0" smtClean="0"/>
              <a:t>3 ошибки – </a:t>
            </a:r>
            <a:r>
              <a:rPr lang="ru-RU" dirty="0" smtClean="0"/>
              <a:t>1</a:t>
            </a:r>
            <a:r>
              <a:rPr lang="ru-RU" dirty="0" smtClean="0"/>
              <a:t> чел.</a:t>
            </a:r>
          </a:p>
          <a:p>
            <a:r>
              <a:rPr lang="ru-RU" dirty="0" smtClean="0"/>
              <a:t>4 ошибки – 1 чел.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Д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иагностики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уровня развития познавательных  УУД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(субтест «Шифровка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17713"/>
            <a:ext cx="8240740" cy="4114800"/>
          </a:xfrm>
        </p:spPr>
        <p:txBody>
          <a:bodyPr/>
          <a:lstStyle/>
          <a:p>
            <a:r>
              <a:rPr lang="ru-RU" sz="28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 уровень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0%.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42 %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учащихся при первичной диагностике выявлен </a:t>
            </a:r>
            <a:r>
              <a:rPr lang="ru-RU" sz="28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 уровень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развития данного вида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УУД, т.е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них операция кодирования сформирована частично (есть ошибки, низкий темп деятельности). При первичной диагностике у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58 %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первоклассников выявлен </a:t>
            </a:r>
            <a:r>
              <a:rPr lang="ru-RU" sz="28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 уровень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развития данного вида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УУД,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т.е. сформировано действие кодирования (замещения).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357126" y="2132856"/>
          <a:ext cx="8786874" cy="4429156"/>
        </p:xfrm>
        <a:graphic>
          <a:graphicData uri="http://schemas.openxmlformats.org/presentationml/2006/ole">
            <p:oleObj spid="_x0000_s95233" name="Диаграмма" r:id="rId3" imgW="5153008" imgH="2390843" progId="MSGraph.Char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357166"/>
            <a:ext cx="7793037" cy="1403372"/>
          </a:xfrm>
        </p:spPr>
        <p:txBody>
          <a:bodyPr/>
          <a:lstStyle/>
          <a:p>
            <a:pPr algn="ctr"/>
            <a:r>
              <a:rPr lang="ru-RU" sz="2800" b="1" dirty="0" smtClean="0"/>
              <a:t>Д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иагностики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уровня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развития познавательных  УУД («Шифровка»)</a:t>
            </a:r>
            <a:endParaRPr lang="ru-RU" sz="2800" dirty="0"/>
          </a:p>
        </p:txBody>
      </p:sp>
      <p:pic>
        <p:nvPicPr>
          <p:cNvPr id="6" name="Содержимое 5" descr="DSC08899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 rot="483484">
            <a:off x="6485311" y="1498422"/>
            <a:ext cx="2374816" cy="17811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891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 rot="5400000">
            <a:off x="-1049465" y="1049465"/>
            <a:ext cx="6858000" cy="4759069"/>
          </a:xfrm>
        </p:spPr>
      </p:pic>
      <p:pic>
        <p:nvPicPr>
          <p:cNvPr id="5" name="Рисунок 4" descr="DSC08912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tretch>
            <a:fillRect/>
          </a:stretch>
        </p:blipFill>
        <p:spPr>
          <a:xfrm rot="5400000">
            <a:off x="3204270" y="863673"/>
            <a:ext cx="6909387" cy="518204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3275856" y="620688"/>
            <a:ext cx="2160240" cy="864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</a:rPr>
              <a:t>Рисунок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человека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Сумма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 (17-19 б.) –11</a:t>
            </a:r>
          </a:p>
          <a:p>
            <a:r>
              <a:rPr lang="ru-RU" dirty="0" smtClean="0"/>
              <a:t>Выше нормы –7 </a:t>
            </a:r>
          </a:p>
          <a:p>
            <a:r>
              <a:rPr lang="ru-RU" dirty="0" smtClean="0"/>
              <a:t>Ниже нормы - 12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Глаза – 30 чел.</a:t>
            </a:r>
          </a:p>
          <a:p>
            <a:r>
              <a:rPr lang="ru-RU" dirty="0" smtClean="0"/>
              <a:t>Рот – 30 чел.</a:t>
            </a:r>
          </a:p>
          <a:p>
            <a:r>
              <a:rPr lang="ru-RU" dirty="0" smtClean="0"/>
              <a:t>Нос – 27 чел. (3 не рисуют)</a:t>
            </a:r>
          </a:p>
          <a:p>
            <a:r>
              <a:rPr lang="ru-RU" dirty="0" smtClean="0"/>
              <a:t>Руки – 30 чел.</a:t>
            </a:r>
          </a:p>
          <a:p>
            <a:r>
              <a:rPr lang="ru-RU" dirty="0" smtClean="0"/>
              <a:t>Ноги – 28 чел.</a:t>
            </a:r>
          </a:p>
          <a:p>
            <a:r>
              <a:rPr lang="ru-RU" dirty="0" smtClean="0"/>
              <a:t>Уши – 7 чел.</a:t>
            </a:r>
          </a:p>
          <a:p>
            <a:r>
              <a:rPr lang="ru-RU" dirty="0" smtClean="0"/>
              <a:t>Волосы – 27 чел.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891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 rot="5400000">
            <a:off x="-1271042" y="1271042"/>
            <a:ext cx="6858000" cy="4315916"/>
          </a:xfrm>
        </p:spPr>
      </p:pic>
      <p:pic>
        <p:nvPicPr>
          <p:cNvPr id="5" name="Рисунок 4" descr="DSC08913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>
            <a:off x="2879304" y="0"/>
            <a:ext cx="6264696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2843808" y="404664"/>
            <a:ext cx="2160240" cy="864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</a:rPr>
              <a:t>Рисунок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человека</a:t>
            </a:r>
            <a:endParaRPr kumimoji="0" lang="ru-RU" sz="2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7988424" cy="4114800"/>
          </a:xfrm>
        </p:spPr>
        <p:txBody>
          <a:bodyPr/>
          <a:lstStyle/>
          <a:p>
            <a:r>
              <a:rPr lang="ru-RU" dirty="0" smtClean="0"/>
              <a:t>Шея – 24 чел.</a:t>
            </a:r>
          </a:p>
          <a:p>
            <a:r>
              <a:rPr lang="ru-RU" dirty="0" smtClean="0"/>
              <a:t>Пальцы –23 чел.</a:t>
            </a:r>
          </a:p>
          <a:p>
            <a:r>
              <a:rPr lang="ru-RU" dirty="0" smtClean="0"/>
              <a:t>Одежда – 21 чел.</a:t>
            </a:r>
          </a:p>
          <a:p>
            <a:r>
              <a:rPr lang="ru-RU" dirty="0" smtClean="0"/>
              <a:t>Ступни (обувь) – 25 чел.</a:t>
            </a:r>
          </a:p>
          <a:p>
            <a:r>
              <a:rPr lang="ru-RU" dirty="0" smtClean="0"/>
              <a:t>По 5 на каждой руке – 13 чел.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Способ изображения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Промежуточный </a:t>
            </a:r>
            <a:r>
              <a:rPr lang="ru-RU" dirty="0" smtClean="0"/>
              <a:t>(одинарные линии) - 2</a:t>
            </a:r>
          </a:p>
          <a:p>
            <a:pPr>
              <a:buFontTx/>
              <a:buChar char="-"/>
            </a:pPr>
            <a:r>
              <a:rPr lang="ru-RU" dirty="0" smtClean="0"/>
              <a:t>Промежуточный (двойные линии) –13</a:t>
            </a:r>
          </a:p>
          <a:p>
            <a:pPr>
              <a:buFontTx/>
              <a:buChar char="-"/>
            </a:pPr>
            <a:r>
              <a:rPr lang="ru-RU" dirty="0" smtClean="0"/>
              <a:t>Схематический -14</a:t>
            </a:r>
          </a:p>
          <a:p>
            <a:pPr>
              <a:buFontTx/>
              <a:buChar char="-"/>
            </a:pPr>
            <a:r>
              <a:rPr lang="ru-RU" dirty="0" smtClean="0"/>
              <a:t>Пластический -1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891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 rot="5400000">
            <a:off x="-1034988" y="1034988"/>
            <a:ext cx="6858000" cy="4788024"/>
          </a:xfrm>
        </p:spPr>
      </p:pic>
      <p:pic>
        <p:nvPicPr>
          <p:cNvPr id="5" name="Рисунок 4" descr="DSC08916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 rot="5400000">
            <a:off x="3501008" y="1215008"/>
            <a:ext cx="6858000" cy="442798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3347864" y="5085184"/>
            <a:ext cx="2808312" cy="1152128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</a:rPr>
              <a:t>Графический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</a:rPr>
              <a:t>диктант</a:t>
            </a:r>
            <a:endParaRPr kumimoji="0" lang="ru-RU" sz="24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тоги 1 класс">
  <a:themeElements>
    <a:clrScheme name="Тема Offic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ма Off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итоги 1 класс</Template>
  <TotalTime>87</TotalTime>
  <Words>345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итоги 1 класс</vt:lpstr>
      <vt:lpstr>Диаграмма Microsoft Graph</vt:lpstr>
      <vt:lpstr>Изучение  психологических параметров первоклассников</vt:lpstr>
      <vt:lpstr>Диагностики  уровня развития познавательных  УУД (субтест «Шифровка»)</vt:lpstr>
      <vt:lpstr>Диагностики  уровня развития познавательных  УУД («Шифровка»)</vt:lpstr>
      <vt:lpstr>Слайд 4</vt:lpstr>
      <vt:lpstr>Сумма баллов</vt:lpstr>
      <vt:lpstr>Слайд 6</vt:lpstr>
      <vt:lpstr>Слайд 7</vt:lpstr>
      <vt:lpstr>Слайд 8</vt:lpstr>
      <vt:lpstr>Слайд 9</vt:lpstr>
      <vt:lpstr>1 узор:</vt:lpstr>
      <vt:lpstr>3 узор: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uch3mobile</dc:creator>
  <cp:lastModifiedBy>User</cp:lastModifiedBy>
  <cp:revision>27</cp:revision>
  <cp:lastPrinted>1601-01-01T00:00:00Z</cp:lastPrinted>
  <dcterms:created xsi:type="dcterms:W3CDTF">2012-11-14T04:53:03Z</dcterms:created>
  <dcterms:modified xsi:type="dcterms:W3CDTF">2012-11-14T13:41:30Z</dcterms:modified>
</cp:coreProperties>
</file>